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85" r:id="rId3"/>
    <p:sldId id="284" r:id="rId4"/>
    <p:sldId id="257" r:id="rId5"/>
    <p:sldId id="290" r:id="rId6"/>
    <p:sldId id="272" r:id="rId7"/>
    <p:sldId id="258" r:id="rId8"/>
    <p:sldId id="291" r:id="rId9"/>
    <p:sldId id="273" r:id="rId10"/>
    <p:sldId id="287" r:id="rId11"/>
    <p:sldId id="259" r:id="rId12"/>
    <p:sldId id="292" r:id="rId13"/>
    <p:sldId id="288" r:id="rId14"/>
    <p:sldId id="274" r:id="rId15"/>
    <p:sldId id="260" r:id="rId16"/>
    <p:sldId id="293" r:id="rId17"/>
    <p:sldId id="289" r:id="rId18"/>
    <p:sldId id="261" r:id="rId19"/>
    <p:sldId id="275" r:id="rId20"/>
    <p:sldId id="262" r:id="rId21"/>
    <p:sldId id="294" r:id="rId22"/>
    <p:sldId id="276" r:id="rId23"/>
    <p:sldId id="263" r:id="rId24"/>
    <p:sldId id="295" r:id="rId25"/>
    <p:sldId id="277" r:id="rId26"/>
    <p:sldId id="264" r:id="rId27"/>
    <p:sldId id="278" r:id="rId28"/>
    <p:sldId id="265" r:id="rId29"/>
    <p:sldId id="279" r:id="rId30"/>
    <p:sldId id="266" r:id="rId31"/>
    <p:sldId id="267" r:id="rId32"/>
    <p:sldId id="268" r:id="rId33"/>
    <p:sldId id="280" r:id="rId34"/>
    <p:sldId id="269" r:id="rId35"/>
    <p:sldId id="281" r:id="rId36"/>
    <p:sldId id="270" r:id="rId37"/>
    <p:sldId id="282" r:id="rId38"/>
    <p:sldId id="271" r:id="rId39"/>
    <p:sldId id="283" r:id="rId40"/>
    <p:sldId id="286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1F5965F7-B4E7-473B-85E8-9D0EF8D943AD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562059ED-7C6E-440E-91E8-19B958E5DA6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Secure Coding practices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Day 1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 of SSDLC (Secure Software Development Life Cycle)</a:t>
            </a:r>
            <a:endParaRPr lang="en-US" dirty="0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7225" y="2381250"/>
            <a:ext cx="7829550" cy="209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Secure Software Requirements – SMART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   Secure </a:t>
            </a:r>
            <a:r>
              <a:rPr lang="en-US" dirty="0" smtClean="0"/>
              <a:t>software requirements are critical to ensuring the software is secure from the beginning. 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   SMART</a:t>
            </a:r>
            <a:r>
              <a:rPr lang="en-US" dirty="0" smtClean="0"/>
              <a:t> </a:t>
            </a:r>
            <a:r>
              <a:rPr lang="en-US" dirty="0" smtClean="0"/>
              <a:t>is a mnemonic used to define specific, measurable, achievable, relevant, and time-bound objectives:</a:t>
            </a:r>
          </a:p>
          <a:p>
            <a:endParaRPr lang="en-US" b="1" dirty="0" smtClean="0"/>
          </a:p>
          <a:p>
            <a:r>
              <a:rPr lang="en-US" b="1" dirty="0" smtClean="0"/>
              <a:t>Specific</a:t>
            </a:r>
            <a:r>
              <a:rPr lang="en-US" dirty="0" smtClean="0"/>
              <a:t>: Requirements should be clear and well-defined.</a:t>
            </a:r>
          </a:p>
          <a:p>
            <a:pPr>
              <a:buNone/>
            </a:pPr>
            <a:endParaRPr lang="en-US" b="1" dirty="0" smtClean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Secure Software Requirements – </a:t>
            </a:r>
            <a:r>
              <a:rPr lang="en-US" dirty="0" smtClean="0"/>
              <a:t>SMART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Measurable</a:t>
            </a:r>
            <a:r>
              <a:rPr lang="en-US" dirty="0" smtClean="0"/>
              <a:t>: Ensure that requirements can be quantitatively assessed.</a:t>
            </a:r>
          </a:p>
          <a:p>
            <a:endParaRPr lang="en-US" dirty="0" smtClean="0"/>
          </a:p>
          <a:p>
            <a:r>
              <a:rPr lang="en-US" b="1" dirty="0" smtClean="0"/>
              <a:t>Achievable</a:t>
            </a:r>
            <a:r>
              <a:rPr lang="en-US" dirty="0" smtClean="0"/>
              <a:t>: The requirement should be realistic.</a:t>
            </a:r>
          </a:p>
          <a:p>
            <a:pPr>
              <a:buNone/>
            </a:pPr>
            <a:endParaRPr lang="en-US" dirty="0" smtClean="0"/>
          </a:p>
          <a:p>
            <a:endParaRPr lang="en-US" b="1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 descr="Generated imag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404664"/>
            <a:ext cx="7056784" cy="60486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Secure Software Requirements – SMART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Relevant</a:t>
            </a:r>
            <a:r>
              <a:rPr lang="en-US" dirty="0" smtClean="0"/>
              <a:t>: Ensure the requirement is applicable to security needs.</a:t>
            </a:r>
          </a:p>
          <a:p>
            <a:endParaRPr lang="en-US" b="1" dirty="0" smtClean="0"/>
          </a:p>
          <a:p>
            <a:r>
              <a:rPr lang="en-US" b="1" dirty="0" smtClean="0"/>
              <a:t>Time-bound</a:t>
            </a:r>
            <a:r>
              <a:rPr lang="en-US" dirty="0" smtClean="0"/>
              <a:t>: The requirement should have a deadline or timeframe.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7467600" cy="580926"/>
          </a:xfrm>
        </p:spPr>
        <p:txBody>
          <a:bodyPr/>
          <a:lstStyle/>
          <a:p>
            <a:r>
              <a:rPr lang="en-US" dirty="0" smtClean="0"/>
              <a:t>Secure Software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Secure </a:t>
            </a:r>
            <a:r>
              <a:rPr lang="en-US" b="1" dirty="0" smtClean="0"/>
              <a:t>Coding</a:t>
            </a:r>
            <a:r>
              <a:rPr lang="en-US" dirty="0" smtClean="0"/>
              <a:t>: Write code that prevents common vulnerabilities, such as SQL injection, buffer overflows, and cross-site scripting (XSS).</a:t>
            </a:r>
          </a:p>
          <a:p>
            <a:endParaRPr lang="en-US" b="1" dirty="0" smtClean="0"/>
          </a:p>
          <a:p>
            <a:r>
              <a:rPr lang="en-US" b="1" dirty="0" smtClean="0"/>
              <a:t>Access </a:t>
            </a:r>
            <a:r>
              <a:rPr lang="en-US" b="1" dirty="0" smtClean="0"/>
              <a:t>Control</a:t>
            </a:r>
            <a:r>
              <a:rPr lang="en-US" dirty="0" smtClean="0"/>
              <a:t>: Implement strict access controls to ensure users and systems only have the minimum privileges necessary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7467600" cy="652934"/>
          </a:xfrm>
        </p:spPr>
        <p:txBody>
          <a:bodyPr>
            <a:normAutofit/>
          </a:bodyPr>
          <a:lstStyle/>
          <a:p>
            <a:r>
              <a:rPr lang="en-US" dirty="0" smtClean="0"/>
              <a:t>Secure Software </a:t>
            </a:r>
            <a:r>
              <a:rPr lang="en-US" dirty="0" smtClean="0"/>
              <a:t>Practices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Authentication </a:t>
            </a:r>
            <a:r>
              <a:rPr lang="en-US" b="1" dirty="0" smtClean="0"/>
              <a:t>&amp; Authorization</a:t>
            </a:r>
            <a:r>
              <a:rPr lang="en-US" dirty="0" smtClean="0"/>
              <a:t>: Use strong methods like multi-factor authentication (MFA) and enforce proper session management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b="1" dirty="0" smtClean="0"/>
              <a:t>Minimize Attack Surface</a:t>
            </a:r>
            <a:r>
              <a:rPr lang="en-US" dirty="0" smtClean="0"/>
              <a:t>: Only expose necessary functions and services, reducing the opportunities for exploitation.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476672"/>
            <a:ext cx="7056783" cy="5976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Secure Software Design </a:t>
            </a:r>
            <a:r>
              <a:rPr lang="en-US" dirty="0" smtClean="0"/>
              <a:t>Principles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Fail </a:t>
            </a:r>
            <a:r>
              <a:rPr lang="en-US" b="1" dirty="0" smtClean="0"/>
              <a:t>Securely</a:t>
            </a:r>
            <a:r>
              <a:rPr lang="en-US" dirty="0" smtClean="0"/>
              <a:t>: Systems should fail in a secure manner, ensuring they do not inadvertently expose data or allow unauthorized access</a:t>
            </a:r>
            <a:r>
              <a:rPr lang="en-US" dirty="0" smtClean="0"/>
              <a:t>.</a:t>
            </a:r>
            <a:endParaRPr lang="en-US" dirty="0" smtClean="0"/>
          </a:p>
          <a:p>
            <a:endParaRPr lang="en-US" b="1" dirty="0" smtClean="0"/>
          </a:p>
          <a:p>
            <a:r>
              <a:rPr lang="en-US" b="1" dirty="0" smtClean="0"/>
              <a:t>Separation </a:t>
            </a:r>
            <a:r>
              <a:rPr lang="en-US" b="1" dirty="0" smtClean="0"/>
              <a:t>of Duties</a:t>
            </a:r>
            <a:r>
              <a:rPr lang="en-US" dirty="0" smtClean="0"/>
              <a:t>: Different roles should be implemented in a way that no single user or entity has complete control over a system.</a:t>
            </a:r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Secure Software Design </a:t>
            </a:r>
            <a:r>
              <a:rPr lang="en-US" dirty="0" smtClean="0"/>
              <a:t>Principles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Defense </a:t>
            </a:r>
            <a:r>
              <a:rPr lang="en-US" b="1" dirty="0" smtClean="0"/>
              <a:t>in Depth</a:t>
            </a:r>
            <a:r>
              <a:rPr lang="en-US" dirty="0" smtClean="0"/>
              <a:t>: Use multiple layers of security measures to protect against attacks (e.g., firewalls, intrusion detection systems).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7467600" cy="580926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 of Cyber Security attacks on source code</a:t>
            </a:r>
          </a:p>
          <a:p>
            <a:endParaRPr lang="en-US" dirty="0" smtClean="0"/>
          </a:p>
          <a:p>
            <a:r>
              <a:rPr lang="en-US" dirty="0" smtClean="0"/>
              <a:t>Overview of SSDLC life cycle Secure software Requirements</a:t>
            </a:r>
          </a:p>
          <a:p>
            <a:endParaRPr lang="en-US" dirty="0" smtClean="0"/>
          </a:p>
          <a:p>
            <a:r>
              <a:rPr lang="en-US" dirty="0" smtClean="0"/>
              <a:t>Data Validation &amp; Processing Secure code programming</a:t>
            </a:r>
          </a:p>
          <a:p>
            <a:endParaRPr lang="en-US" dirty="0" smtClean="0"/>
          </a:p>
          <a:p>
            <a:r>
              <a:rPr lang="en-US" dirty="0" smtClean="0"/>
              <a:t>Input Validation and Output Encoding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7467600" cy="652934"/>
          </a:xfrm>
        </p:spPr>
        <p:txBody>
          <a:bodyPr>
            <a:normAutofit/>
          </a:bodyPr>
          <a:lstStyle/>
          <a:p>
            <a:r>
              <a:rPr lang="en-US" dirty="0" smtClean="0"/>
              <a:t>Data Validation &amp;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Proper </a:t>
            </a:r>
            <a:r>
              <a:rPr lang="en-US" dirty="0" smtClean="0"/>
              <a:t>validation ensures that input data conforms to expected formats, ranges, and types before being processed. </a:t>
            </a:r>
          </a:p>
          <a:p>
            <a:endParaRPr lang="en-US" dirty="0" smtClean="0"/>
          </a:p>
          <a:p>
            <a:r>
              <a:rPr lang="en-US" dirty="0" smtClean="0"/>
              <a:t>Insecure data validation often leads to injection attacks, buffer overflows, and other vulnerabilities. </a:t>
            </a:r>
            <a:endParaRPr lang="en-US" b="1" dirty="0" smtClean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Validation &amp; </a:t>
            </a:r>
            <a:r>
              <a:rPr lang="en-US" dirty="0" smtClean="0"/>
              <a:t>Processing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Techniques </a:t>
            </a:r>
            <a:r>
              <a:rPr lang="en-US" dirty="0" smtClean="0"/>
              <a:t>include:</a:t>
            </a:r>
          </a:p>
          <a:p>
            <a:endParaRPr lang="en-US" b="1" dirty="0" smtClean="0"/>
          </a:p>
          <a:p>
            <a:r>
              <a:rPr lang="en-US" b="1" dirty="0" smtClean="0"/>
              <a:t>Input </a:t>
            </a:r>
            <a:r>
              <a:rPr lang="en-US" b="1" dirty="0" smtClean="0"/>
              <a:t>Validation</a:t>
            </a:r>
            <a:r>
              <a:rPr lang="en-US" dirty="0" smtClean="0"/>
              <a:t>: Ensuring inputs meet expected types, lengths, and formats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b="1" dirty="0" smtClean="0"/>
              <a:t>Sanitization</a:t>
            </a:r>
            <a:r>
              <a:rPr lang="en-US" dirty="0" smtClean="0"/>
              <a:t>: Cleaning input data to remove harmful code (e.g., SQL injection or XSS</a:t>
            </a:r>
            <a:r>
              <a:rPr lang="en-US" dirty="0" smtClean="0"/>
              <a:t>).</a:t>
            </a:r>
            <a:endParaRPr lang="en-US" dirty="0" smtClean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Validation &amp; Processing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Escaping </a:t>
            </a:r>
            <a:r>
              <a:rPr lang="en-US" b="1" dirty="0" smtClean="0"/>
              <a:t>Output</a:t>
            </a:r>
            <a:r>
              <a:rPr lang="en-US" dirty="0" smtClean="0"/>
              <a:t>: Preventing dangerous characters from executing when data is output to users or other systems.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Secure Code Programming – CERT and SANS 25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CERT</a:t>
            </a:r>
            <a:r>
              <a:rPr lang="en-US" dirty="0" smtClean="0"/>
              <a:t> </a:t>
            </a:r>
            <a:r>
              <a:rPr lang="en-US" dirty="0" smtClean="0"/>
              <a:t>(Computer Emergency Response Team) and </a:t>
            </a:r>
            <a:r>
              <a:rPr lang="en-US" b="1" dirty="0" smtClean="0"/>
              <a:t>SANS</a:t>
            </a:r>
            <a:r>
              <a:rPr lang="en-US" dirty="0" smtClean="0"/>
              <a:t> (</a:t>
            </a:r>
            <a:r>
              <a:rPr lang="en-US" dirty="0" err="1" smtClean="0"/>
              <a:t>SysAdmin</a:t>
            </a:r>
            <a:r>
              <a:rPr lang="en-US" dirty="0" smtClean="0"/>
              <a:t>, Audit, Network, and Security) are organizations that maintain lists of secure coding practices.</a:t>
            </a:r>
          </a:p>
          <a:p>
            <a:pPr>
              <a:buNone/>
            </a:pPr>
            <a:endParaRPr lang="en-US" b="1" dirty="0" smtClean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Secure Code Programming – CERT and SANS </a:t>
            </a:r>
            <a:r>
              <a:rPr lang="en-US" dirty="0" smtClean="0"/>
              <a:t>25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CERT </a:t>
            </a:r>
            <a:r>
              <a:rPr lang="en-US" b="1" dirty="0" smtClean="0"/>
              <a:t>Secure Coding Standards</a:t>
            </a:r>
            <a:r>
              <a:rPr lang="en-US" dirty="0" smtClean="0"/>
              <a:t>: A set of best practices designed to help programmers avoid common programming errors leading to security vulnerabilities. </a:t>
            </a:r>
          </a:p>
          <a:p>
            <a:endParaRPr lang="en-US" dirty="0" smtClean="0"/>
          </a:p>
          <a:p>
            <a:r>
              <a:rPr lang="en-US" dirty="0" smtClean="0"/>
              <a:t>Examples include avoiding buffer overflows and proper memory management.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Secure Code Programming – CERT and SANS 25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SANS Top 25</a:t>
            </a:r>
            <a:r>
              <a:rPr lang="en-US" dirty="0" smtClean="0"/>
              <a:t>: A list of the 25 most dangerous programming errors that expose applications to attack. </a:t>
            </a:r>
          </a:p>
          <a:p>
            <a:endParaRPr lang="en-US" dirty="0" smtClean="0"/>
          </a:p>
          <a:p>
            <a:r>
              <a:rPr lang="en-US" dirty="0" smtClean="0"/>
              <a:t>These include improper validation of input, lack of encryption, and poor session management.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Securing Artifacts Deployed on Target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Once software is deployed, it’s important to secure the deployed artifacts. Strategies include:</a:t>
            </a:r>
          </a:p>
          <a:p>
            <a:endParaRPr lang="en-US" b="1" dirty="0" smtClean="0"/>
          </a:p>
          <a:p>
            <a:r>
              <a:rPr lang="en-US" b="1" dirty="0" smtClean="0"/>
              <a:t>Code Obfuscation</a:t>
            </a:r>
            <a:r>
              <a:rPr lang="en-US" dirty="0" smtClean="0"/>
              <a:t>: Making the code difficult to reverse-engineer by using obfuscation techniques.</a:t>
            </a:r>
          </a:p>
          <a:p>
            <a:endParaRPr lang="en-US" b="1" dirty="0" smtClean="0"/>
          </a:p>
          <a:p>
            <a:r>
              <a:rPr lang="en-US" b="1" dirty="0" smtClean="0"/>
              <a:t>Encryption</a:t>
            </a:r>
            <a:r>
              <a:rPr lang="en-US" dirty="0" smtClean="0"/>
              <a:t>: Encrypting sensitive data, both at rest and in transit.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Securing Artifacts Deployed on Target Machines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File </a:t>
            </a:r>
            <a:r>
              <a:rPr lang="en-US" b="1" dirty="0" smtClean="0"/>
              <a:t>Integrity Checks</a:t>
            </a:r>
            <a:r>
              <a:rPr lang="en-US" dirty="0" smtClean="0"/>
              <a:t>: Using tools to monitor changes to key files and binaries.</a:t>
            </a:r>
          </a:p>
          <a:p>
            <a:endParaRPr lang="en-US" b="1" dirty="0" smtClean="0"/>
          </a:p>
          <a:p>
            <a:r>
              <a:rPr lang="en-US" b="1" dirty="0" smtClean="0"/>
              <a:t>Least Privilege</a:t>
            </a:r>
            <a:r>
              <a:rPr lang="en-US" dirty="0" smtClean="0"/>
              <a:t>: Ensure deployed artifacts have the minimum permissions necessary.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7467600" cy="1012974"/>
          </a:xfrm>
        </p:spPr>
        <p:txBody>
          <a:bodyPr>
            <a:normAutofit/>
          </a:bodyPr>
          <a:lstStyle/>
          <a:p>
            <a:r>
              <a:rPr lang="en-US" dirty="0" smtClean="0"/>
              <a:t>Protection of Devices Against Vulnerabilities Over Ethernet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Ethernet-based </a:t>
            </a:r>
            <a:r>
              <a:rPr lang="en-US" dirty="0" smtClean="0"/>
              <a:t>devices are vulnerable to attacks such as man-in-the-middle (MITM) or eavesdropping. Protecting these devices includes:</a:t>
            </a:r>
          </a:p>
          <a:p>
            <a:endParaRPr lang="en-US" b="1" dirty="0" smtClean="0"/>
          </a:p>
          <a:p>
            <a:r>
              <a:rPr lang="en-US" b="1" dirty="0" smtClean="0"/>
              <a:t>Encryption</a:t>
            </a:r>
            <a:r>
              <a:rPr lang="en-US" dirty="0" smtClean="0"/>
              <a:t>: Secure communication over Ethernet using protocols like TLS or </a:t>
            </a:r>
            <a:r>
              <a:rPr lang="en-US" dirty="0" err="1" smtClean="0"/>
              <a:t>IPsec</a:t>
            </a:r>
            <a:r>
              <a:rPr lang="en-US" dirty="0" smtClean="0"/>
              <a:t>.</a:t>
            </a:r>
          </a:p>
          <a:p>
            <a:endParaRPr lang="en-US" b="1" dirty="0" smtClean="0"/>
          </a:p>
          <a:p>
            <a:r>
              <a:rPr lang="en-US" b="1" dirty="0" smtClean="0"/>
              <a:t>Network Segmentation</a:t>
            </a:r>
            <a:r>
              <a:rPr lang="en-US" dirty="0" smtClean="0"/>
              <a:t>: Isolating critical systems from less-secure networks.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7467600" cy="94096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Protection of Devices Against Vulnerabilities Over Ethernet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Firewalls</a:t>
            </a:r>
            <a:r>
              <a:rPr lang="en-US" dirty="0" smtClean="0"/>
              <a:t>: Implementing firewalls to filter malicious traffic.</a:t>
            </a:r>
          </a:p>
          <a:p>
            <a:endParaRPr lang="en-US" b="1" dirty="0" smtClean="0"/>
          </a:p>
          <a:p>
            <a:r>
              <a:rPr lang="en-US" b="1" dirty="0" smtClean="0"/>
              <a:t>Regular Patching</a:t>
            </a:r>
            <a:r>
              <a:rPr lang="en-US" dirty="0" smtClean="0"/>
              <a:t>: Ensuring firmware and software are up to date with the latest security patches.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dmntprnorthcentralus.oaiusercontent.com/files/00000000-02ac-622f-819f-81edccce9bbb/raw?se=2025-09-08T00%3A46%3A56Z&amp;sp=r&amp;sv=2024-08-04&amp;sr=b&amp;scid=70e208c9-b5a6-50be-b1bf-10f9001748de&amp;skoid=60f2aa1f-3685-43ee-be37-d8c8d08d5a64&amp;sktid=a48cca56-e6da-484e-a814-9c849652bcb3&amp;skt=2025-09-07T19%3A03%3A43Z&amp;ske=2025-09-08T19%3A03%3A43Z&amp;sks=b&amp;skv=2024-08-04&amp;sig=nkftDFoJisVpuamm3vgNFHecAn/RnqnTg5gYUiHv4PU%3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519138"/>
            <a:ext cx="7200800" cy="604867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Secure Code by Design – Threat </a:t>
            </a:r>
            <a:r>
              <a:rPr lang="en-US" dirty="0" err="1" smtClean="0"/>
              <a:t>Modelling</a:t>
            </a:r>
            <a:r>
              <a:rPr lang="en-US" dirty="0" smtClean="0"/>
              <a:t> (STRIDE)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   </a:t>
            </a:r>
          </a:p>
          <a:p>
            <a:pPr>
              <a:buNone/>
            </a:pPr>
            <a:r>
              <a:rPr lang="en-US" b="1" dirty="0" smtClean="0"/>
              <a:t> </a:t>
            </a:r>
            <a:r>
              <a:rPr lang="en-US" b="1" dirty="0" smtClean="0"/>
              <a:t>  </a:t>
            </a:r>
            <a:r>
              <a:rPr lang="en-US" b="1" dirty="0" smtClean="0"/>
              <a:t>STRIDE</a:t>
            </a:r>
            <a:r>
              <a:rPr lang="en-US" dirty="0" smtClean="0"/>
              <a:t>: A framework for identifying threats in the design phase. It stands for:</a:t>
            </a:r>
          </a:p>
          <a:p>
            <a:endParaRPr lang="en-US" b="1" dirty="0" smtClean="0"/>
          </a:p>
          <a:p>
            <a:r>
              <a:rPr lang="en-US" b="1" dirty="0" smtClean="0"/>
              <a:t>S</a:t>
            </a:r>
            <a:r>
              <a:rPr lang="en-US" dirty="0" smtClean="0"/>
              <a:t>poofing identity</a:t>
            </a:r>
          </a:p>
          <a:p>
            <a:r>
              <a:rPr lang="en-US" b="1" dirty="0" smtClean="0"/>
              <a:t>T</a:t>
            </a:r>
            <a:r>
              <a:rPr lang="en-US" dirty="0" smtClean="0"/>
              <a:t>ampering with data</a:t>
            </a:r>
          </a:p>
          <a:p>
            <a:r>
              <a:rPr lang="en-US" b="1" dirty="0" smtClean="0"/>
              <a:t>R</a:t>
            </a:r>
            <a:r>
              <a:rPr lang="en-US" dirty="0" smtClean="0"/>
              <a:t>epudiation (denial of actions)</a:t>
            </a:r>
          </a:p>
          <a:p>
            <a:r>
              <a:rPr lang="en-US" b="1" dirty="0" smtClean="0"/>
              <a:t>I</a:t>
            </a:r>
            <a:r>
              <a:rPr lang="en-US" dirty="0" smtClean="0"/>
              <a:t>nformation Disclosure</a:t>
            </a:r>
          </a:p>
          <a:p>
            <a:r>
              <a:rPr lang="en-US" b="1" dirty="0" smtClean="0"/>
              <a:t>D</a:t>
            </a:r>
            <a:r>
              <a:rPr lang="en-US" dirty="0" smtClean="0"/>
              <a:t>enial of Service (</a:t>
            </a:r>
            <a:r>
              <a:rPr lang="en-US" dirty="0" err="1" smtClean="0"/>
              <a:t>DoS</a:t>
            </a:r>
            <a:r>
              <a:rPr lang="en-US" dirty="0" smtClean="0"/>
              <a:t>)</a:t>
            </a:r>
          </a:p>
          <a:p>
            <a:r>
              <a:rPr lang="en-US" b="1" dirty="0" smtClean="0"/>
              <a:t>E</a:t>
            </a:r>
            <a:r>
              <a:rPr lang="en-US" dirty="0" smtClean="0"/>
              <a:t>levation of Privilege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Secure Code by Design – Threat </a:t>
            </a:r>
            <a:r>
              <a:rPr lang="en-US" dirty="0" err="1" smtClean="0"/>
              <a:t>Modelling</a:t>
            </a:r>
            <a:r>
              <a:rPr lang="en-US" dirty="0" smtClean="0"/>
              <a:t> (DREAD)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   DREAD</a:t>
            </a:r>
            <a:r>
              <a:rPr lang="en-US" dirty="0" smtClean="0"/>
              <a:t>: A risk assessment model used to prioritize threats:</a:t>
            </a:r>
          </a:p>
          <a:p>
            <a:endParaRPr lang="en-US" b="1" dirty="0" smtClean="0"/>
          </a:p>
          <a:p>
            <a:r>
              <a:rPr lang="en-US" b="1" dirty="0" smtClean="0"/>
              <a:t>D</a:t>
            </a:r>
            <a:r>
              <a:rPr lang="en-US" dirty="0" smtClean="0"/>
              <a:t>amage potential</a:t>
            </a:r>
          </a:p>
          <a:p>
            <a:r>
              <a:rPr lang="en-US" b="1" dirty="0" smtClean="0"/>
              <a:t>R</a:t>
            </a:r>
            <a:r>
              <a:rPr lang="en-US" dirty="0" smtClean="0"/>
              <a:t>eproducibility</a:t>
            </a:r>
          </a:p>
          <a:p>
            <a:r>
              <a:rPr lang="en-US" b="1" dirty="0" smtClean="0"/>
              <a:t>E</a:t>
            </a:r>
            <a:r>
              <a:rPr lang="en-US" dirty="0" smtClean="0"/>
              <a:t>xploitability</a:t>
            </a:r>
          </a:p>
          <a:p>
            <a:r>
              <a:rPr lang="en-US" b="1" dirty="0" smtClean="0"/>
              <a:t>A</a:t>
            </a:r>
            <a:r>
              <a:rPr lang="en-US" dirty="0" smtClean="0"/>
              <a:t>ffected users</a:t>
            </a:r>
          </a:p>
          <a:p>
            <a:r>
              <a:rPr lang="en-US" b="1" dirty="0" smtClean="0"/>
              <a:t>D</a:t>
            </a:r>
            <a:r>
              <a:rPr lang="en-US" dirty="0" smtClean="0"/>
              <a:t>iscoverability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7467600" cy="580926"/>
          </a:xfrm>
        </p:spPr>
        <p:txBody>
          <a:bodyPr/>
          <a:lstStyle/>
          <a:p>
            <a:r>
              <a:rPr lang="en-US" dirty="0" smtClean="0"/>
              <a:t>Cryptographic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Cryptography is </a:t>
            </a:r>
            <a:r>
              <a:rPr lang="en-US" dirty="0" smtClean="0"/>
              <a:t>essential for securing data both </a:t>
            </a:r>
            <a:r>
              <a:rPr lang="en-US" dirty="0" smtClean="0"/>
              <a:t>in </a:t>
            </a:r>
            <a:r>
              <a:rPr lang="en-US" dirty="0" smtClean="0"/>
              <a:t>transit and at rest. Best practices include:</a:t>
            </a:r>
          </a:p>
          <a:p>
            <a:endParaRPr lang="en-US" b="1" dirty="0" smtClean="0"/>
          </a:p>
          <a:p>
            <a:r>
              <a:rPr lang="en-US" b="1" dirty="0" smtClean="0"/>
              <a:t>Use Strong Algorithms</a:t>
            </a:r>
            <a:r>
              <a:rPr lang="en-US" dirty="0" smtClean="0"/>
              <a:t>: Such as AES for encryption and RSA for public-key cryptography.</a:t>
            </a:r>
          </a:p>
          <a:p>
            <a:endParaRPr lang="en-US" b="1" dirty="0" smtClean="0"/>
          </a:p>
          <a:p>
            <a:r>
              <a:rPr lang="en-US" b="1" dirty="0" smtClean="0"/>
              <a:t>Key Management</a:t>
            </a:r>
            <a:r>
              <a:rPr lang="en-US" dirty="0" smtClean="0"/>
              <a:t>: Ensuring keys are stored securely and rotated regularly.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7467600" cy="724942"/>
          </a:xfrm>
        </p:spPr>
        <p:txBody>
          <a:bodyPr>
            <a:normAutofit/>
          </a:bodyPr>
          <a:lstStyle/>
          <a:p>
            <a:r>
              <a:rPr lang="en-US" dirty="0" smtClean="0"/>
              <a:t>Cryptographic Practices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Hashing</a:t>
            </a:r>
            <a:r>
              <a:rPr lang="en-US" dirty="0" smtClean="0"/>
              <a:t>: Using secure hash functions (e.g., SHA-256) to store sensitive data like passwords.</a:t>
            </a:r>
          </a:p>
          <a:p>
            <a:endParaRPr lang="en-US" b="1" dirty="0" smtClean="0"/>
          </a:p>
          <a:p>
            <a:r>
              <a:rPr lang="en-US" b="1" dirty="0" smtClean="0"/>
              <a:t>TLS/SSL</a:t>
            </a:r>
            <a:r>
              <a:rPr lang="en-US" dirty="0" smtClean="0"/>
              <a:t>: Securing communication channels with HTTPS.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Input Validation and Output Encoding – Sanitization and Zero Trust Principle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Input </a:t>
            </a:r>
            <a:r>
              <a:rPr lang="en-US" b="1" dirty="0" smtClean="0"/>
              <a:t>Validation</a:t>
            </a:r>
            <a:r>
              <a:rPr lang="en-US" dirty="0" smtClean="0"/>
              <a:t>: Validate all inputs to ensure they meet the expected format and prevent attacks like SQL injection and XSS.</a:t>
            </a:r>
          </a:p>
          <a:p>
            <a:endParaRPr lang="en-US" b="1" dirty="0" smtClean="0"/>
          </a:p>
          <a:p>
            <a:r>
              <a:rPr lang="en-US" b="1" dirty="0" smtClean="0"/>
              <a:t>Output Encoding</a:t>
            </a:r>
            <a:r>
              <a:rPr lang="en-US" dirty="0" smtClean="0"/>
              <a:t>: Encode output to prevent malicious data from being interpreted as executable code.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Input Validation and Output Encoding – Sanitization and Zero Trust Principle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Zero </a:t>
            </a:r>
            <a:r>
              <a:rPr lang="en-US" b="1" dirty="0" smtClean="0"/>
              <a:t>Trust Principle</a:t>
            </a:r>
            <a:r>
              <a:rPr lang="en-US" dirty="0" smtClean="0"/>
              <a:t>: Assume that all requests, whether internal or external, are potentially malicious. </a:t>
            </a:r>
          </a:p>
          <a:p>
            <a:endParaRPr lang="en-US" dirty="0" smtClean="0"/>
          </a:p>
          <a:p>
            <a:r>
              <a:rPr lang="en-US" dirty="0" smtClean="0"/>
              <a:t>Continuously verify identities and trustworthiness.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Security Testing with SAST, DAST Tools and Fuzz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SAST </a:t>
            </a:r>
            <a:r>
              <a:rPr lang="en-US" b="1" dirty="0" smtClean="0"/>
              <a:t>(Static Application Security Testing)</a:t>
            </a:r>
            <a:r>
              <a:rPr lang="en-US" dirty="0" smtClean="0"/>
              <a:t>: Analyzes source code or binaries for vulnerabilities without running the program. It is best suited for early in the development cycle.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DAST (Dynamic Application Security Testing)</a:t>
            </a:r>
            <a:r>
              <a:rPr lang="en-US" dirty="0" smtClean="0"/>
              <a:t>: Tests running applications by attempting to exploit vulnerabilities and identify potential risks during operation.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Security Testing with SAST, DAST Tools and Fuzz Testing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Fuzz </a:t>
            </a:r>
            <a:r>
              <a:rPr lang="en-US" b="1" dirty="0" smtClean="0"/>
              <a:t>Testing</a:t>
            </a:r>
            <a:r>
              <a:rPr lang="en-US" dirty="0" smtClean="0"/>
              <a:t>: Involves sending random, invalid, or unexpected data to the application to identify security weaknesses or crashes. </a:t>
            </a:r>
          </a:p>
          <a:p>
            <a:endParaRPr lang="en-US" b="1" dirty="0" smtClean="0"/>
          </a:p>
          <a:p>
            <a:r>
              <a:rPr lang="en-US" b="1" dirty="0" smtClean="0"/>
              <a:t>Fuzz Testing</a:t>
            </a:r>
            <a:r>
              <a:rPr lang="en-US" dirty="0" smtClean="0"/>
              <a:t> can be applied to both </a:t>
            </a:r>
            <a:r>
              <a:rPr lang="en-US" b="1" dirty="0" smtClean="0"/>
              <a:t>Windows</a:t>
            </a:r>
            <a:r>
              <a:rPr lang="en-US" dirty="0" smtClean="0"/>
              <a:t> and </a:t>
            </a:r>
            <a:r>
              <a:rPr lang="en-US" b="1" dirty="0" smtClean="0"/>
              <a:t>Linux</a:t>
            </a:r>
            <a:r>
              <a:rPr lang="en-US" dirty="0" smtClean="0"/>
              <a:t> environments to check for vulnerabilities in user inputs, network protocols, or system interactions.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Plugins</a:t>
            </a:r>
            <a:r>
              <a:rPr lang="en-US" dirty="0" smtClean="0"/>
              <a:t> for Debugging C++ Files in 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Popular </a:t>
            </a:r>
            <a:r>
              <a:rPr lang="en-US" dirty="0" smtClean="0"/>
              <a:t>IDEs for C++ development, such as Visual Studio and </a:t>
            </a:r>
            <a:r>
              <a:rPr lang="en-US" dirty="0" err="1" smtClean="0"/>
              <a:t>CLion</a:t>
            </a:r>
            <a:r>
              <a:rPr lang="en-US" dirty="0" smtClean="0"/>
              <a:t>, support various debugging </a:t>
            </a:r>
            <a:r>
              <a:rPr lang="en-US" dirty="0" err="1" smtClean="0"/>
              <a:t>plugins</a:t>
            </a:r>
            <a:r>
              <a:rPr lang="en-US" dirty="0" smtClean="0"/>
              <a:t> that assist in finding and fixing security vulnerabilities: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Visual Studio</a:t>
            </a:r>
            <a:r>
              <a:rPr lang="en-US" dirty="0" smtClean="0"/>
              <a:t>: Tools like </a:t>
            </a:r>
            <a:r>
              <a:rPr lang="en-US" b="1" dirty="0" smtClean="0"/>
              <a:t>Static Code Analysis</a:t>
            </a:r>
            <a:r>
              <a:rPr lang="en-US" dirty="0" smtClean="0"/>
              <a:t>, </a:t>
            </a:r>
            <a:r>
              <a:rPr lang="en-US" b="1" dirty="0" smtClean="0"/>
              <a:t>Visual Studio Debugger</a:t>
            </a:r>
            <a:r>
              <a:rPr lang="en-US" dirty="0" smtClean="0"/>
              <a:t>, and </a:t>
            </a:r>
            <a:r>
              <a:rPr lang="en-US" b="1" dirty="0" err="1" smtClean="0"/>
              <a:t>ReSharper</a:t>
            </a:r>
            <a:r>
              <a:rPr lang="en-US" b="1" dirty="0" smtClean="0"/>
              <a:t> C++</a:t>
            </a:r>
            <a:r>
              <a:rPr lang="en-US" dirty="0" smtClean="0"/>
              <a:t> provide insights into code quality and security.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Plugins</a:t>
            </a:r>
            <a:r>
              <a:rPr lang="en-US" dirty="0" smtClean="0"/>
              <a:t> for Debugging C++ Files in IDE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/>
              <a:t>CLion</a:t>
            </a:r>
            <a:r>
              <a:rPr lang="en-US" dirty="0" smtClean="0"/>
              <a:t>: Integrated with </a:t>
            </a:r>
            <a:r>
              <a:rPr lang="en-US" b="1" dirty="0" smtClean="0"/>
              <a:t>GDB</a:t>
            </a:r>
            <a:r>
              <a:rPr lang="en-US" dirty="0" smtClean="0"/>
              <a:t> or </a:t>
            </a:r>
            <a:r>
              <a:rPr lang="en-US" b="1" dirty="0" smtClean="0"/>
              <a:t>LLDB</a:t>
            </a:r>
            <a:r>
              <a:rPr lang="en-US" dirty="0" smtClean="0"/>
              <a:t> for powerful debugging. It also supports static analysis tools like </a:t>
            </a:r>
            <a:r>
              <a:rPr lang="en-US" b="1" dirty="0" err="1" smtClean="0"/>
              <a:t>Cppcheck</a:t>
            </a:r>
            <a:r>
              <a:rPr lang="en-US" dirty="0" smtClean="0"/>
              <a:t> and </a:t>
            </a:r>
            <a:r>
              <a:rPr lang="en-US" b="1" dirty="0" smtClean="0"/>
              <a:t>Clang-Tidy</a:t>
            </a:r>
            <a:r>
              <a:rPr lang="en-US" dirty="0" smtClean="0"/>
              <a:t>.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Eclipse CDT</a:t>
            </a:r>
            <a:r>
              <a:rPr lang="en-US" dirty="0" smtClean="0"/>
              <a:t>: Offers </a:t>
            </a:r>
            <a:r>
              <a:rPr lang="en-US" dirty="0" err="1" smtClean="0"/>
              <a:t>plugins</a:t>
            </a:r>
            <a:r>
              <a:rPr lang="en-US" dirty="0" smtClean="0"/>
              <a:t> like </a:t>
            </a:r>
            <a:r>
              <a:rPr lang="en-US" b="1" dirty="0" err="1" smtClean="0"/>
              <a:t>Valgrind</a:t>
            </a:r>
            <a:r>
              <a:rPr lang="en-US" dirty="0" smtClean="0"/>
              <a:t> and </a:t>
            </a:r>
            <a:r>
              <a:rPr lang="en-US" b="1" dirty="0" err="1" smtClean="0"/>
              <a:t>gdb</a:t>
            </a:r>
            <a:r>
              <a:rPr lang="en-US" dirty="0" smtClean="0"/>
              <a:t> for memory error detection and debugging.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 of Cyber Security Attacks on Source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   Cyber </a:t>
            </a:r>
            <a:r>
              <a:rPr lang="en-US" dirty="0" smtClean="0"/>
              <a:t>security attacks on source code typically target vulnerabilities in the code or build processes to exploit weaknesses. 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Some </a:t>
            </a:r>
            <a:r>
              <a:rPr lang="en-US" dirty="0" smtClean="0"/>
              <a:t>common attacks include:</a:t>
            </a:r>
          </a:p>
          <a:p>
            <a:endParaRPr lang="en-US" b="1" dirty="0" smtClean="0"/>
          </a:p>
          <a:p>
            <a:r>
              <a:rPr lang="en-US" b="1" dirty="0" smtClean="0"/>
              <a:t>Code Injection</a:t>
            </a:r>
            <a:r>
              <a:rPr lang="en-US" dirty="0" smtClean="0"/>
              <a:t>: Malicious code inserted into legitimate source code to alter program behavior or introduce vulnerabilities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7467600" cy="594320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7544" y="1340768"/>
            <a:ext cx="7467600" cy="4873752"/>
          </a:xfrm>
        </p:spPr>
        <p:txBody>
          <a:bodyPr>
            <a:normAutofit/>
          </a:bodyPr>
          <a:lstStyle/>
          <a:p>
            <a:r>
              <a:rPr lang="en-US" dirty="0" smtClean="0"/>
              <a:t>In this session we discussed about the overview </a:t>
            </a:r>
            <a:r>
              <a:rPr lang="en-US" dirty="0" smtClean="0"/>
              <a:t>of secure software development covers cyber attacks</a:t>
            </a:r>
            <a:r>
              <a:rPr lang="en-US" dirty="0" smtClean="0"/>
              <a:t>, SSDLC, </a:t>
            </a:r>
            <a:r>
              <a:rPr lang="en-US" dirty="0" smtClean="0"/>
              <a:t>Secure Design, and Secure Coding </a:t>
            </a:r>
            <a:r>
              <a:rPr lang="en-US" dirty="0" smtClean="0"/>
              <a:t>Practices.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Also the major key </a:t>
            </a:r>
            <a:r>
              <a:rPr lang="en-US" dirty="0" smtClean="0"/>
              <a:t>practices such as setting SMART requirements, </a:t>
            </a:r>
            <a:r>
              <a:rPr lang="en-US" dirty="0" smtClean="0"/>
              <a:t>secure </a:t>
            </a:r>
            <a:r>
              <a:rPr lang="en-US" dirty="0" smtClean="0"/>
              <a:t>design </a:t>
            </a:r>
            <a:r>
              <a:rPr lang="en-US" dirty="0" smtClean="0"/>
              <a:t>principles, thread modeling and employing</a:t>
            </a:r>
            <a:r>
              <a:rPr lang="en-US" dirty="0" smtClean="0"/>
              <a:t> cryptography. </a:t>
            </a:r>
          </a:p>
          <a:p>
            <a:endParaRPr lang="en-US" dirty="0" smtClean="0"/>
          </a:p>
          <a:p>
            <a:r>
              <a:rPr lang="en-US" dirty="0" smtClean="0"/>
              <a:t>We concluded with the </a:t>
            </a:r>
            <a:r>
              <a:rPr lang="en-US" dirty="0" smtClean="0"/>
              <a:t>framework </a:t>
            </a:r>
            <a:r>
              <a:rPr lang="en-US" dirty="0" smtClean="0"/>
              <a:t>of security </a:t>
            </a:r>
            <a:r>
              <a:rPr lang="en-US" dirty="0" smtClean="0"/>
              <a:t>testing using tools like SAST, DAST, and fuzz </a:t>
            </a:r>
            <a:r>
              <a:rPr lang="en-US" dirty="0" smtClean="0"/>
              <a:t>testing.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 of Cyber Security Attacks on Source </a:t>
            </a:r>
            <a:r>
              <a:rPr lang="en-US" dirty="0" smtClean="0"/>
              <a:t>Code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US" b="1" dirty="0" smtClean="0"/>
          </a:p>
          <a:p>
            <a:r>
              <a:rPr lang="en-US" b="1" dirty="0" smtClean="0"/>
              <a:t>Backdoors</a:t>
            </a:r>
            <a:r>
              <a:rPr lang="en-US" dirty="0" smtClean="0"/>
              <a:t>: Hidden entry points left in the source code by developers or attackers, allowing unauthorized access.</a:t>
            </a:r>
          </a:p>
          <a:p>
            <a:endParaRPr lang="en-US" b="1" dirty="0" smtClean="0"/>
          </a:p>
          <a:p>
            <a:r>
              <a:rPr lang="en-US" b="1" dirty="0" smtClean="0"/>
              <a:t>Software </a:t>
            </a:r>
            <a:r>
              <a:rPr lang="en-US" b="1" dirty="0" smtClean="0"/>
              <a:t>Supply Chain Attacks</a:t>
            </a:r>
            <a:r>
              <a:rPr lang="en-US" dirty="0" smtClean="0"/>
              <a:t>: Targeting the libraries or dependencies a software project relies on.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 of Cyber Security Attacks on Source Code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US" b="1" dirty="0" smtClean="0"/>
          </a:p>
          <a:p>
            <a:r>
              <a:rPr lang="en-US" b="1" dirty="0" smtClean="0"/>
              <a:t>Code </a:t>
            </a:r>
            <a:r>
              <a:rPr lang="en-US" b="1" dirty="0" smtClean="0"/>
              <a:t>Reuse and Tampering</a:t>
            </a:r>
            <a:r>
              <a:rPr lang="en-US" dirty="0" smtClean="0"/>
              <a:t>: Attackers modify pre-existing code, either directly or indirectly, to introduce vulnerabilities or bypass security checks.</a:t>
            </a:r>
          </a:p>
          <a:p>
            <a:endParaRPr lang="en-US" b="1" dirty="0" smtClean="0"/>
          </a:p>
          <a:p>
            <a:r>
              <a:rPr lang="en-US" b="1" dirty="0" smtClean="0"/>
              <a:t>Reverse Engineering</a:t>
            </a:r>
            <a:r>
              <a:rPr lang="en-US" dirty="0" smtClean="0"/>
              <a:t>: Analyzing compiled code to understand its logic and find weaknesses that can be exploited.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 of SSDLC (Secure Software Development Life Cycle)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   The </a:t>
            </a:r>
            <a:r>
              <a:rPr lang="en-US" dirty="0" smtClean="0"/>
              <a:t>SSDLC incorporates security into each phase of software development, ensuring secure code from inception to deployment:</a:t>
            </a:r>
          </a:p>
          <a:p>
            <a:endParaRPr lang="en-US" b="1" dirty="0" smtClean="0"/>
          </a:p>
          <a:p>
            <a:r>
              <a:rPr lang="en-US" b="1" dirty="0" smtClean="0"/>
              <a:t>Planning</a:t>
            </a:r>
            <a:r>
              <a:rPr lang="en-US" dirty="0" smtClean="0"/>
              <a:t>: Identifying security risks early and planning mitigations.</a:t>
            </a:r>
          </a:p>
          <a:p>
            <a:endParaRPr lang="en-US" b="1" dirty="0" smtClean="0"/>
          </a:p>
          <a:p>
            <a:r>
              <a:rPr lang="en-US" b="1" dirty="0" smtClean="0"/>
              <a:t>Design</a:t>
            </a:r>
            <a:r>
              <a:rPr lang="en-US" dirty="0" smtClean="0"/>
              <a:t>: Using secure design principles like the principle of least privilege, defense in depth, and security by design.</a:t>
            </a:r>
          </a:p>
          <a:p>
            <a:pPr>
              <a:buNone/>
            </a:pPr>
            <a:endParaRPr lang="en-US" b="1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SSDLC (Secure Software Development Life Cycle</a:t>
            </a:r>
            <a:r>
              <a:rPr lang="en-US" dirty="0" smtClean="0"/>
              <a:t>)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Implementation</a:t>
            </a:r>
            <a:r>
              <a:rPr lang="en-US" dirty="0" smtClean="0"/>
              <a:t>: Writing code that follows secure coding practices and employs secure libraries and dependencies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b="1" dirty="0" smtClean="0"/>
              <a:t>Testing</a:t>
            </a:r>
            <a:r>
              <a:rPr lang="en-US" dirty="0" smtClean="0"/>
              <a:t>: Conducting security-focused testing (e.g., penetration testing, static analysis).</a:t>
            </a:r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SSDLC (Secure Software Development Life Cycle) (Cont.,)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Deployment</a:t>
            </a:r>
            <a:r>
              <a:rPr lang="en-US" dirty="0" smtClean="0"/>
              <a:t>: Ensuring secure deployment through hardening, patching, and monitoring.</a:t>
            </a:r>
          </a:p>
          <a:p>
            <a:endParaRPr lang="en-US" b="1" dirty="0" smtClean="0"/>
          </a:p>
          <a:p>
            <a:r>
              <a:rPr lang="en-US" b="1" dirty="0" smtClean="0"/>
              <a:t>Maintenance</a:t>
            </a:r>
            <a:r>
              <a:rPr lang="en-US" dirty="0" smtClean="0"/>
              <a:t>: Regular updates and security patches to address newly discovered vulnerabilities.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56</TotalTime>
  <Words>1540</Words>
  <Application>Microsoft Office PowerPoint</Application>
  <PresentationFormat>On-screen Show (4:3)</PresentationFormat>
  <Paragraphs>173</Paragraphs>
  <Slides>40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Oriel</vt:lpstr>
      <vt:lpstr>Secure Coding practices</vt:lpstr>
      <vt:lpstr>Agenda</vt:lpstr>
      <vt:lpstr>Slide 3</vt:lpstr>
      <vt:lpstr>Overview of Cyber Security Attacks on Source Code</vt:lpstr>
      <vt:lpstr>Overview of Cyber Security Attacks on Source Code (Cont.,)</vt:lpstr>
      <vt:lpstr>Overview of Cyber Security Attacks on Source Code (Cont.,)</vt:lpstr>
      <vt:lpstr>Overview of SSDLC (Secure Software Development Life Cycle)</vt:lpstr>
      <vt:lpstr>Overview of SSDLC (Secure Software Development Life Cycle) (Cont.,)</vt:lpstr>
      <vt:lpstr>Overview of SSDLC (Secure Software Development Life Cycle) (Cont.,)</vt:lpstr>
      <vt:lpstr>Overview of SSDLC (Secure Software Development Life Cycle)</vt:lpstr>
      <vt:lpstr>Secure Software Requirements – SMART</vt:lpstr>
      <vt:lpstr>Secure Software Requirements – SMART (Cont.,)</vt:lpstr>
      <vt:lpstr>Slide 13</vt:lpstr>
      <vt:lpstr>Secure Software Requirements – SMART (Cont.,)</vt:lpstr>
      <vt:lpstr>Secure Software Practices</vt:lpstr>
      <vt:lpstr>Secure Software Practices (Cont.,)</vt:lpstr>
      <vt:lpstr>Slide 17</vt:lpstr>
      <vt:lpstr>Secure Software Design Principles (Cont.,)</vt:lpstr>
      <vt:lpstr>Secure Software Design Principles (Cont.,)</vt:lpstr>
      <vt:lpstr>Data Validation &amp; Processing</vt:lpstr>
      <vt:lpstr>Data Validation &amp; Processing (Cont.,)</vt:lpstr>
      <vt:lpstr>Data Validation &amp; Processing (Cont.,)</vt:lpstr>
      <vt:lpstr>Secure Code Programming – CERT and SANS 25</vt:lpstr>
      <vt:lpstr>Secure Code Programming – CERT and SANS 25 (Cont.,)</vt:lpstr>
      <vt:lpstr>Secure Code Programming – CERT and SANS 25 (Cont.,)</vt:lpstr>
      <vt:lpstr>Securing Artifacts Deployed on Target Machines</vt:lpstr>
      <vt:lpstr>Securing Artifacts Deployed on Target Machines (Cont.,)</vt:lpstr>
      <vt:lpstr>Protection of Devices Against Vulnerabilities Over Ethernet</vt:lpstr>
      <vt:lpstr>Protection of Devices Against Vulnerabilities Over Ethernet (Cont.,)</vt:lpstr>
      <vt:lpstr>Secure Code by Design – Threat Modelling (STRIDE)</vt:lpstr>
      <vt:lpstr>Secure Code by Design – Threat Modelling (DREAD)</vt:lpstr>
      <vt:lpstr>Cryptographic Practices</vt:lpstr>
      <vt:lpstr>Cryptographic Practices (Cont.,)</vt:lpstr>
      <vt:lpstr>Input Validation and Output Encoding – Sanitization and Zero Trust Principle</vt:lpstr>
      <vt:lpstr>Input Validation and Output Encoding – Sanitization and Zero Trust Principle (Cont.,)</vt:lpstr>
      <vt:lpstr>Security Testing with SAST, DAST Tools and Fuzz Testing</vt:lpstr>
      <vt:lpstr>Security Testing with SAST, DAST Tools and Fuzz Testing (Cont.,)</vt:lpstr>
      <vt:lpstr>Plugins for Debugging C++ Files in IDE</vt:lpstr>
      <vt:lpstr>Plugins for Debugging C++ Files in IDE (Cont.,)</vt:lpstr>
      <vt:lpstr>Summary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Coding practices</dc:title>
  <dc:creator>HI</dc:creator>
  <cp:lastModifiedBy>HI</cp:lastModifiedBy>
  <cp:revision>3</cp:revision>
  <dcterms:created xsi:type="dcterms:W3CDTF">2025-09-07T23:28:06Z</dcterms:created>
  <dcterms:modified xsi:type="dcterms:W3CDTF">2025-09-08T02:52:16Z</dcterms:modified>
</cp:coreProperties>
</file>

<file path=docProps/thumbnail.jpeg>
</file>